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handoutMasterIdLst>
    <p:handoutMasterId r:id="rId35"/>
  </p:handoutMasterIdLst>
  <p:sldIdLst>
    <p:sldId id="456" r:id="rId4"/>
    <p:sldId id="264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87" r:id="rId22"/>
    <p:sldId id="476" r:id="rId23"/>
    <p:sldId id="475" r:id="rId24"/>
    <p:sldId id="477" r:id="rId25"/>
    <p:sldId id="478" r:id="rId26"/>
    <p:sldId id="479" r:id="rId27"/>
    <p:sldId id="480" r:id="rId28"/>
    <p:sldId id="482" r:id="rId29"/>
    <p:sldId id="483" r:id="rId30"/>
    <p:sldId id="484" r:id="rId31"/>
    <p:sldId id="485" r:id="rId32"/>
    <p:sldId id="486" r:id="rId33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84" autoAdjust="0"/>
    <p:restoredTop sz="93706" autoAdjust="0"/>
  </p:normalViewPr>
  <p:slideViewPr>
    <p:cSldViewPr>
      <p:cViewPr varScale="1">
        <p:scale>
          <a:sx n="119" d="100"/>
          <a:sy n="119" d="100"/>
        </p:scale>
        <p:origin x="16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8F17-D834-8A4A-ADB8-465994C8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F34E0-3C1D-ED4F-8FC9-5DDC5AC9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8B4C-5F0B-9F40-9869-14710637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43F8-6114-D444-A63D-33B54A87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8B9FC-DFA8-914D-91D1-9443B44F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5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49B0-6B16-4B44-9255-E04E3640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89AC-3C0F-6E4C-B13F-0CD7853C6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04A97-E4E2-CD4C-8B27-585FC64A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EC055-6386-F34D-B5B5-D6700B29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F8E3D-FB85-704E-A4B1-E576D35F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91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C683-AB2B-B74B-9245-94D2B362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CF95C-1E41-D540-AD85-A004B950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F7374-9F99-964A-AB61-831611AE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6FF3E-1FBD-2943-A602-8C6CD08B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5928-95BF-8448-9E0E-F8340E1B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6BCC-4338-0847-8AC0-FF955278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0C75-3617-D547-B4C8-CEBE0D13F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7B99B-FBFB-304D-8652-8592B3935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0E12B-5A23-7244-B2F2-2C74BF23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86477-119E-2541-9504-857EE197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600B4-F683-524B-A80B-A422B611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32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FD86-6161-904D-944E-ACA030CD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9D1F2-7266-0B46-A536-670D243BB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CAEA-CC60-034B-A65D-2E23EB006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4E4E9-028B-1D43-AD1A-9046E24A2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28225-EDE6-004C-AD88-1AD5D9A09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8F1D9-0DE6-FD49-A76B-5A46A450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FCF77-F60F-6D46-B54A-380FB167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4997A-4639-0048-A3BF-1E0BE9CD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6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942D-B6DE-8C4E-A94E-08A5D613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45C60-B69D-D245-9737-D29149FB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65DA8-CCCD-A54C-9EA5-173E6073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4FF64-40DD-BD45-B890-B5507C48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83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6CB5D-5F70-7545-A9BD-1BC78A14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F00D2-A77F-E74F-BABE-6729AB5C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9AC26-884F-004A-86CF-D4444E61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1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E8ED-4FAD-9249-B36D-CA078919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F43F-2F4C-CB48-A73B-C4B2A9C7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768EC-9275-6C48-8027-C1B693C0A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CCB9C-CABC-6B4C-8AE1-EC3CAF8C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66223-A63F-CC4A-9C5D-60D59E4B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9FCE9-A6DD-1E4D-B0F8-EF57AC7B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6339-2E00-7944-BBD5-B17B602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72E3A-A3CC-3C41-9A85-9E2378C42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45F93-AB63-514F-A8BD-6ADF7C929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41D9-D967-794D-BE99-66A29637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44B9F-95EE-524B-9E0F-C8BD9B39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E5474-1A29-EC4C-AE29-E0B8522D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97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8A5B-5B30-E14C-B522-E2CB5D06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D3112-BF4C-E441-9DF3-E9AE8DA3E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7C952-B336-A041-A8B7-5F24C6E8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DE16B-CD39-B74C-84E4-912C98E3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F3310-5DE1-8E42-AB4E-92027BC5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9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45AD3-9B72-7D45-A13E-A454A5D19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26908-6E78-474C-AA22-E34015187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91DC-3CC5-1842-BCAE-EB8F6110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7C682-4F5B-DC49-996B-7BD2A8FF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913B-9B1E-9F45-AF6B-A4EEDC0F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33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75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9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7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09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4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92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4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40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3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10B4E-ED32-8943-9956-E912F32B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8F51-AF74-4048-AF0B-1441C2455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268DC-8C4A-A246-B242-A4AC61BCB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FF39-CD41-414F-9A3F-A399B52803E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ACBB8-17AF-1840-BDDF-9F78E8D15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8650C-9DC5-E649-8973-1012C3EA5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Flujo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control</a:t>
            </a:r>
          </a:p>
        </p:txBody>
      </p:sp>
    </p:spTree>
    <p:extLst>
      <p:ext uri="{BB962C8B-B14F-4D97-AF65-F5344CB8AC3E}">
        <p14:creationId xmlns:p14="http://schemas.microsoft.com/office/powerpoint/2010/main" val="226820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posibles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15BD24BF-BB97-1249-8A8A-31FC6398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17458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37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Condición</a:t>
                      </a:r>
                      <a:endParaRPr kumimoji="0" lang="en-US" altLang="x-none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Opuesto</a:t>
                      </a:r>
                      <a:endParaRPr kumimoji="0" lang="en-US" altLang="x-none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Qué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verifica</a:t>
                      </a:r>
                      <a:endParaRPr kumimoji="0" lang="en-US" altLang="x-none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frenteDespejado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frenteBloqueado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una pared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enfrente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izquierdaDespejada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izquierdaBloqueada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una pared a la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izquierda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derechaDespejada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derechaBloqueada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una pared a la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derecha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conosPresentes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conosAusentes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conos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esquina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3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bolsaConConos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bolsaSinConos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conos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la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bolsa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rumboNorte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sinRumboNorte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norte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8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rumboSur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sinRumboSur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sur?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3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oeste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1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EF569B-CB8C-4648-9AFD-E0C67C2D8B03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sintáxis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un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71654-FFDF-4A4B-96D7-785E53E2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5" y="22098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E09967-17C8-454C-86EB-07E29A7050E4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Ahora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podemos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repetitivo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funciona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mundo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cualquier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tamaño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FC89-CBA9-BB45-855C-8E6EB5283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5" y="22098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B9210-B8B7-BF4D-B182-DF2BE985549D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Los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condiciones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múltiples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“y”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&amp;&amp;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“o”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rumboEste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||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derechaDespejada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6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B9210-B8B7-BF4D-B182-DF2BE985549D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ciclos </a:t>
            </a: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 pueden tener condiciones </a:t>
            </a:r>
            <a:r>
              <a:rPr kumimoji="0" lang="en-US" sz="2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múltiples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“y”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(frenteDespejado() &amp;&amp; conosPresentes())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“o”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(rumboEste() || derechaDespejada())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7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B9210-B8B7-BF4D-B182-DF2BE985549D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condiciones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múltiples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“y”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&amp;&amp;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“o”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rumboEste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||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derechaDespejada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7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Resumen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4F1541-956F-124D-9399-17BD55588480}"/>
              </a:ext>
            </a:extLst>
          </p:cNvPr>
          <p:cNvSpPr/>
          <p:nvPr/>
        </p:nvSpPr>
        <p:spPr bwMode="auto">
          <a:xfrm>
            <a:off x="2628900" y="1714005"/>
            <a:ext cx="3886200" cy="990600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¡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Quiero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que Karel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repita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unos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comandos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839A59-EEAE-2F40-B9B5-628C8CD6BA46}"/>
              </a:ext>
            </a:extLst>
          </p:cNvPr>
          <p:cNvSpPr/>
          <p:nvPr/>
        </p:nvSpPr>
        <p:spPr bwMode="auto">
          <a:xfrm>
            <a:off x="457200" y="4419600"/>
            <a:ext cx="3429000" cy="990600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ciclo</a:t>
            </a: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C236A5-F96C-9440-8448-E3082C1EF79D}"/>
              </a:ext>
            </a:extLst>
          </p:cNvPr>
          <p:cNvSpPr/>
          <p:nvPr/>
        </p:nvSpPr>
        <p:spPr bwMode="auto">
          <a:xfrm>
            <a:off x="5257800" y="4419600"/>
            <a:ext cx="3429000" cy="990600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ciclo</a:t>
            </a: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55AF92-CE2D-1741-ACAF-21EE55CFDFA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 flipH="1">
            <a:off x="2171700" y="2704605"/>
            <a:ext cx="2400300" cy="1714995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A61B0D-9E92-0B4A-9E7A-3DFB727EE24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 bwMode="auto">
          <a:xfrm>
            <a:off x="4572000" y="2704605"/>
            <a:ext cx="2400300" cy="1714995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E24047-ED50-634F-B1C1-39640D075866}"/>
              </a:ext>
            </a:extLst>
          </p:cNvPr>
          <p:cNvSpPr txBox="1"/>
          <p:nvPr/>
        </p:nvSpPr>
        <p:spPr>
          <a:xfrm>
            <a:off x="7620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000000"/>
                </a:solidFill>
              </a:rPr>
              <a:t>S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é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cuantas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veces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685BB-39CF-A84F-B9BD-4FA7970D02AC}"/>
              </a:ext>
            </a:extLst>
          </p:cNvPr>
          <p:cNvSpPr txBox="1"/>
          <p:nvPr/>
        </p:nvSpPr>
        <p:spPr>
          <a:xfrm>
            <a:off x="59817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sé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cuantas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veces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644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Fila de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8E8FE6-6B76-AD4F-B028-CCA55FB34785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que Karel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llene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fila con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¿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Cómo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hago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AB28-7023-324B-BAFC-C50A4DB9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286000"/>
            <a:ext cx="6172200" cy="44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6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Fila de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AD9E-AA32-F04A-97D4-0004BD7F7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800" i="1" dirty="0" err="1"/>
              <a:t>Demostración</a:t>
            </a:r>
            <a:endParaRPr 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245596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problema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la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cerca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B3C695D-45BA-E640-A8C1-338650D69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2400" y="1676400"/>
            <a:ext cx="8839200" cy="441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902F6-8C1D-3B44-85C2-7D42CF7E47A7}"/>
              </a:ext>
            </a:extLst>
          </p:cNvPr>
          <p:cNvSpPr txBox="1"/>
          <p:nvPr/>
        </p:nvSpPr>
        <p:spPr>
          <a:xfrm>
            <a:off x="99462" y="5603557"/>
            <a:ext cx="70038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/>
              <a:t>¡8 </a:t>
            </a:r>
            <a:r>
              <a:rPr lang="en-US" sz="2600" b="1" i="1" dirty="0" err="1"/>
              <a:t>segmentos</a:t>
            </a:r>
            <a:r>
              <a:rPr lang="en-US" sz="2600" b="1" i="1" dirty="0"/>
              <a:t> de </a:t>
            </a:r>
            <a:r>
              <a:rPr lang="en-US" sz="2600" b="1" i="1" dirty="0" err="1"/>
              <a:t>cerca</a:t>
            </a:r>
            <a:r>
              <a:rPr lang="en-US" sz="2600" b="1" i="1" dirty="0"/>
              <a:t>, </a:t>
            </a:r>
            <a:r>
              <a:rPr lang="en-US" sz="2600" b="1" i="1" dirty="0" err="1"/>
              <a:t>pero</a:t>
            </a:r>
            <a:r>
              <a:rPr lang="en-US" sz="2600" b="1" i="1" dirty="0"/>
              <a:t> hay 9 </a:t>
            </a:r>
            <a:r>
              <a:rPr lang="en-US" sz="2600" b="1" i="1" dirty="0" err="1"/>
              <a:t>postes</a:t>
            </a:r>
            <a:r>
              <a:rPr lang="en-US" sz="2600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05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EAD1CD2-0090-BA43-A777-6D736D0547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s-ES_tradnl" altLang="x-none" sz="3600" dirty="0"/>
              <a:t>Repaso</a:t>
            </a:r>
          </a:p>
          <a:p>
            <a:r>
              <a:rPr lang="es-ES_tradnl" altLang="x-none" sz="3600" dirty="0"/>
              <a:t>Flujo de control</a:t>
            </a:r>
          </a:p>
          <a:p>
            <a:pPr lvl="1"/>
            <a:r>
              <a:rPr lang="es-ES_tradnl" altLang="x-none" sz="3400" dirty="0"/>
              <a:t>Ciclos </a:t>
            </a:r>
            <a:r>
              <a:rPr lang="es-ES_tradnl" altLang="x-none" sz="3400" dirty="0" err="1"/>
              <a:t>while</a:t>
            </a:r>
            <a:endParaRPr lang="es-ES_tradnl" altLang="x-none" sz="3400" dirty="0"/>
          </a:p>
          <a:p>
            <a:pPr lvl="1"/>
            <a:r>
              <a:rPr lang="es-ES_tradnl" altLang="x-none" sz="3400" dirty="0"/>
              <a:t>Instrucciones condicionales</a:t>
            </a:r>
          </a:p>
          <a:p>
            <a:pPr lvl="1"/>
            <a:endParaRPr lang="es-ES_tradnl" altLang="x-none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E8843-FBC3-714A-B927-CE88AFD7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83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Estructura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la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cerca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FC26D9-F3FC-9A40-AE76-4166C21864BE}"/>
              </a:ext>
            </a:extLst>
          </p:cNvPr>
          <p:cNvSpPr txBox="1">
            <a:spLocks/>
          </p:cNvSpPr>
          <p:nvPr/>
        </p:nvSpPr>
        <p:spPr bwMode="auto">
          <a:xfrm>
            <a:off x="152400" y="8382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Útil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ese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grupo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vez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más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cerca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cerca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0BE34-1DEC-4744-AD8F-BF3FFD8741D2}"/>
              </a:ext>
            </a:extLst>
          </p:cNvPr>
          <p:cNvSpPr txBox="1">
            <a:spLocks/>
          </p:cNvSpPr>
          <p:nvPr/>
        </p:nvSpPr>
        <p:spPr bwMode="auto">
          <a:xfrm>
            <a:off x="6781800" y="2743200"/>
            <a:ext cx="1600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34FA94-5D27-C149-BAB5-C2D80095F040}"/>
              </a:ext>
            </a:extLst>
          </p:cNvPr>
          <p:cNvSpPr txBox="1">
            <a:spLocks/>
          </p:cNvSpPr>
          <p:nvPr/>
        </p:nvSpPr>
        <p:spPr bwMode="auto">
          <a:xfrm>
            <a:off x="6781800" y="5410200"/>
            <a:ext cx="1600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5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D007741-60FC-1142-B0AE-EBE0D92D5F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Repaso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x-none" sz="3600" dirty="0" err="1"/>
              <a:t>Flujo</a:t>
            </a:r>
            <a:r>
              <a:rPr lang="en-US" altLang="x-none" sz="3600" dirty="0"/>
              <a:t> de control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Ciclos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while</a:t>
            </a:r>
          </a:p>
          <a:p>
            <a:pPr lvl="1"/>
            <a:r>
              <a:rPr lang="en-US" altLang="x-none" sz="3400" dirty="0" err="1"/>
              <a:t>Instrucciones</a:t>
            </a:r>
            <a:r>
              <a:rPr lang="en-US" altLang="x-none" sz="3400" dirty="0"/>
              <a:t> </a:t>
            </a:r>
            <a:r>
              <a:rPr lang="en-US" altLang="x-none" sz="3400" dirty="0" err="1"/>
              <a:t>condicionales</a:t>
            </a:r>
            <a:endParaRPr lang="en-US" altLang="x-none" sz="3400" dirty="0"/>
          </a:p>
          <a:p>
            <a:pPr lvl="1"/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EB2FF-8EC8-2441-ACCF-6C8F5974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158473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49258-945C-8C4E-87F5-092EC87EBA09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que Karel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ponga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 lo largo de la fila,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hay un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esquina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debería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recogerlo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vez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poner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nuevo. ¿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Cómo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hago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2C63-3D54-C948-9E56-C7CDF2BB6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457200" y="3417759"/>
            <a:ext cx="3886200" cy="3059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CEC2D-88D8-F14A-8BC5-4A36F660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/>
          <a:stretch/>
        </p:blipFill>
        <p:spPr>
          <a:xfrm>
            <a:off x="4690274" y="3429000"/>
            <a:ext cx="3954451" cy="30592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85549B-C6B1-2148-B67F-C62A9B627FA1}"/>
              </a:ext>
            </a:extLst>
          </p:cNvPr>
          <p:cNvSpPr txBox="1">
            <a:spLocks/>
          </p:cNvSpPr>
          <p:nvPr/>
        </p:nvSpPr>
        <p:spPr bwMode="auto">
          <a:xfrm>
            <a:off x="1905000" y="2971800"/>
            <a:ext cx="914400" cy="44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solidFill>
                  <a:srgbClr val="000000"/>
                </a:solidFill>
                <a:ea typeface="Courier" charset="0"/>
                <a:cs typeface="Courier" charset="0"/>
              </a:rPr>
              <a:t>Antes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D8A8FB-6EF5-EA47-8F65-7E6DA98B0DF9}"/>
              </a:ext>
            </a:extLst>
          </p:cNvPr>
          <p:cNvSpPr txBox="1">
            <a:spLocks/>
          </p:cNvSpPr>
          <p:nvPr/>
        </p:nvSpPr>
        <p:spPr bwMode="auto">
          <a:xfrm>
            <a:off x="6046823" y="2971799"/>
            <a:ext cx="1241352" cy="44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err="1">
                <a:solidFill>
                  <a:srgbClr val="000000"/>
                </a:solidFill>
                <a:ea typeface="Courier" charset="0"/>
                <a:cs typeface="Courier" charset="0"/>
              </a:rPr>
              <a:t>Después</a:t>
            </a:r>
            <a:endParaRPr lang="en-US" dirty="0">
              <a:solidFill>
                <a:srgbClr val="000000"/>
              </a:solidFill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27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B8BDE9-A77C-1843-BC51-1C04AEDE5267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</a:t>
            </a:r>
            <a:r>
              <a:rPr lang="en-US" sz="2600" dirty="0" err="1">
                <a:solidFill>
                  <a:srgbClr val="000000"/>
                </a:solidFill>
                <a:latin typeface="Calibri"/>
              </a:rPr>
              <a:t>ón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condicional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cuerpo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vez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verdadera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2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57A4A-1F93-454B-AE34-480C533B06C4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 puedes incluir una instrucción </a:t>
            </a: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instrucción;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 else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instrucción;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 el primer grupo de instrucciones si la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verdadera; ejecuta el segundo grupo si no.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2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FE58A3-830B-EE46-B38D-C6190A88DDF3}"/>
              </a:ext>
            </a:extLst>
          </p:cNvPr>
          <p:cNvSpPr txBox="1">
            <a:spLocks/>
          </p:cNvSpPr>
          <p:nvPr/>
        </p:nvSpPr>
        <p:spPr bwMode="auto">
          <a:xfrm>
            <a:off x="152400" y="838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Ahora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podemos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if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}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else {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 else {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15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>
                <a:solidFill>
                  <a:prstClr val="black"/>
                </a:solidFill>
                <a:latin typeface="Century Gothic"/>
                <a:cs typeface="Century Gothic"/>
              </a:rPr>
              <a:t>Resumen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E1A2A9-EAFF-A64F-B34F-971D7CBD23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/>
              <a:t>Repaso</a:t>
            </a:r>
            <a:endParaRPr lang="en-US" altLang="x-none" sz="3600" dirty="0"/>
          </a:p>
          <a:p>
            <a:r>
              <a:rPr lang="en-US" altLang="x-none" sz="3600" dirty="0" err="1"/>
              <a:t>Flujo</a:t>
            </a:r>
            <a:r>
              <a:rPr lang="en-US" altLang="x-none" sz="3600" dirty="0"/>
              <a:t> de control</a:t>
            </a:r>
          </a:p>
          <a:p>
            <a:pPr lvl="1"/>
            <a:r>
              <a:rPr lang="en-US" altLang="x-none" sz="3400" dirty="0" err="1"/>
              <a:t>Ciclos</a:t>
            </a:r>
            <a:r>
              <a:rPr lang="en-US" altLang="x-none" sz="3400" dirty="0"/>
              <a:t> while</a:t>
            </a:r>
          </a:p>
          <a:p>
            <a:pPr lvl="1"/>
            <a:r>
              <a:rPr lang="en-US" altLang="x-none" sz="3400" dirty="0" err="1"/>
              <a:t>Instrucciones</a:t>
            </a:r>
            <a:r>
              <a:rPr lang="en-US" altLang="x-none" sz="3400" dirty="0"/>
              <a:t> </a:t>
            </a:r>
            <a:r>
              <a:rPr lang="en-US" altLang="x-none" sz="3400" dirty="0" err="1"/>
              <a:t>condicionales</a:t>
            </a:r>
            <a:endParaRPr lang="en-US" altLang="x-none" sz="3400" dirty="0"/>
          </a:p>
          <a:p>
            <a:pPr marL="3175" indent="0">
              <a:buNone/>
            </a:pPr>
            <a:endParaRPr lang="en-US" altLang="x-none" sz="3600" dirty="0"/>
          </a:p>
          <a:p>
            <a:pPr marL="3175" indent="0">
              <a:buNone/>
            </a:pPr>
            <a:r>
              <a:rPr lang="en-US" altLang="x-none" sz="3600" b="1" dirty="0"/>
              <a:t>La </a:t>
            </a:r>
            <a:r>
              <a:rPr lang="en-US" altLang="x-none" sz="3600" b="1" dirty="0" err="1"/>
              <a:t>próxima</a:t>
            </a:r>
            <a:r>
              <a:rPr lang="en-US" altLang="x-none" sz="3600" b="1" dirty="0"/>
              <a:t> </a:t>
            </a:r>
            <a:r>
              <a:rPr lang="en-US" altLang="x-none" sz="3600" b="1" dirty="0" err="1"/>
              <a:t>clase</a:t>
            </a:r>
            <a:r>
              <a:rPr lang="en-US" altLang="x-none" sz="3600" b="1" dirty="0"/>
              <a:t>:</a:t>
            </a:r>
            <a:r>
              <a:rPr lang="en-US" altLang="x-none" sz="3600" dirty="0"/>
              <a:t> Variables</a:t>
            </a:r>
            <a:endParaRPr lang="en-US" altLang="x-none" sz="3600" b="1" dirty="0"/>
          </a:p>
          <a:p>
            <a:pPr lvl="1"/>
            <a:endParaRPr lang="en-US" altLang="x-none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93CB1-1DAA-384A-87FC-FAE3BFF3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743200"/>
            <a:ext cx="1524000" cy="19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Práctica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5997-CF3D-6B46-8BA2-2BD70EDE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800" i="1" dirty="0" err="1"/>
              <a:t>Tareas</a:t>
            </a:r>
            <a:r>
              <a:rPr lang="en-US" sz="8800" i="1" dirty="0"/>
              <a:t> por la </a:t>
            </a:r>
            <a:r>
              <a:rPr lang="en-US" sz="8800" i="1" dirty="0" err="1"/>
              <a:t>tarde</a:t>
            </a:r>
            <a:endParaRPr 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336575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1.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Construir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Palacio Nariño</a:t>
            </a:r>
          </a:p>
        </p:txBody>
      </p:sp>
      <p:pic>
        <p:nvPicPr>
          <p:cNvPr id="6" name="Picture 5" descr="Screen Shot 2016-06-20 at 10.48.44 AM.png">
            <a:extLst>
              <a:ext uri="{FF2B5EF4-FFF2-40B4-BE49-F238E27FC236}">
                <a16:creationId xmlns:a16="http://schemas.microsoft.com/office/drawing/2014/main" id="{CB71ABAD-D9E4-D643-AC13-A5B29486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2. Montaña Karel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41F72-EDF9-694C-BF76-E377C01B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C66DF-2827-AB40-8C6B-C7CDBB5B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D26918-669A-CC41-8DA9-52D2BFC60FD4}"/>
              </a:ext>
            </a:extLst>
          </p:cNvPr>
          <p:cNvSpPr txBox="1"/>
          <p:nvPr/>
        </p:nvSpPr>
        <p:spPr>
          <a:xfrm>
            <a:off x="1981200" y="175224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F5995-5830-9648-B643-9A191CEB8362}"/>
              </a:ext>
            </a:extLst>
          </p:cNvPr>
          <p:cNvSpPr txBox="1"/>
          <p:nvPr/>
        </p:nvSpPr>
        <p:spPr>
          <a:xfrm>
            <a:off x="5837654" y="1752242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Después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80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4BFE446-C716-684A-88D4-D27ABE560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/>
              <a:t>Repaso</a:t>
            </a:r>
            <a:endParaRPr lang="en-US" altLang="x-none" sz="3600" dirty="0"/>
          </a:p>
          <a:p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Flujo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 de control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Ciclos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while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Instrucciones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condicionales</a:t>
            </a:r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x-none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56EA-C2D2-A84D-869D-CF1A8FC99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34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3.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Pintor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Aleatorio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(Bonus)</a:t>
            </a:r>
          </a:p>
        </p:txBody>
      </p:sp>
      <p:pic>
        <p:nvPicPr>
          <p:cNvPr id="6" name="Picture 5" descr="Screen Shot 2016-06-20 at 11.18.57 AM.png">
            <a:extLst>
              <a:ext uri="{FF2B5EF4-FFF2-40B4-BE49-F238E27FC236}">
                <a16:creationId xmlns:a16="http://schemas.microsoft.com/office/drawing/2014/main" id="{2310A163-79DA-3C42-BB8F-849F02538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Definiendo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nuevos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comandos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433DA-E1FB-4D4C-B309-9F659B213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295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dirty="0"/>
              <a:t>Podemos </a:t>
            </a:r>
            <a:r>
              <a:rPr lang="en-US" sz="3000" dirty="0" err="1"/>
              <a:t>definir</a:t>
            </a:r>
            <a:r>
              <a:rPr lang="en-US" sz="3000" dirty="0"/>
              <a:t> </a:t>
            </a:r>
            <a:r>
              <a:rPr lang="en-US" sz="3000" dirty="0" err="1"/>
              <a:t>nuevos</a:t>
            </a:r>
            <a:r>
              <a:rPr lang="en-US" sz="3000" dirty="0"/>
              <a:t> </a:t>
            </a:r>
            <a:r>
              <a:rPr lang="en-US" sz="3000" dirty="0" err="1"/>
              <a:t>comandos</a:t>
            </a:r>
            <a:r>
              <a:rPr lang="en-US" sz="3000" dirty="0"/>
              <a:t> (</a:t>
            </a:r>
            <a:r>
              <a:rPr lang="en-US" sz="3000" dirty="0" err="1"/>
              <a:t>métodos</a:t>
            </a:r>
            <a:r>
              <a:rPr lang="en-US" sz="3000" dirty="0"/>
              <a:t>) para </a:t>
            </a:r>
            <a:r>
              <a:rPr lang="en-US" sz="3000" dirty="0" err="1"/>
              <a:t>descomponer</a:t>
            </a:r>
            <a:r>
              <a:rPr lang="en-US" sz="3000" dirty="0"/>
              <a:t> </a:t>
            </a:r>
            <a:r>
              <a:rPr lang="en-US" sz="3000" dirty="0" err="1"/>
              <a:t>nuestros</a:t>
            </a:r>
            <a:r>
              <a:rPr lang="en-US" sz="3000" dirty="0"/>
              <a:t> </a:t>
            </a:r>
            <a:r>
              <a:rPr lang="en-US" sz="3000" dirty="0" err="1"/>
              <a:t>programas</a:t>
            </a:r>
            <a:r>
              <a:rPr lang="en-US" sz="3000" dirty="0"/>
              <a:t>—¡no solo los de Karel!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52A4B-6E68-C840-AF01-20A722CC8019}"/>
              </a:ext>
            </a:extLst>
          </p:cNvPr>
          <p:cNvSpPr txBox="1"/>
          <p:nvPr/>
        </p:nvSpPr>
        <p:spPr>
          <a:xfrm>
            <a:off x="152400" y="480060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girarDerecha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C073-FF65-C94D-BF8A-05B15548F5F7}"/>
              </a:ext>
            </a:extLst>
          </p:cNvPr>
          <p:cNvSpPr txBox="1"/>
          <p:nvPr/>
        </p:nvSpPr>
        <p:spPr>
          <a:xfrm>
            <a:off x="186812" y="2416076"/>
            <a:ext cx="4537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b="1" i="1" dirty="0" err="1"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BEEA43-17F5-1C4D-9375-4679361EADE9}"/>
              </a:ext>
            </a:extLst>
          </p:cNvPr>
          <p:cNvSpPr txBox="1">
            <a:spLocks/>
          </p:cNvSpPr>
          <p:nvPr/>
        </p:nvSpPr>
        <p:spPr bwMode="auto">
          <a:xfrm>
            <a:off x="152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1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625C-A24C-444E-AF6A-C6EDF4E5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22235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Anatomía</a:t>
            </a:r>
            <a:r>
              <a:rPr lang="en-US" sz="2600" dirty="0"/>
              <a:t> de un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  <a:p>
            <a:pPr marL="3175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Repite</a:t>
            </a:r>
            <a:r>
              <a:rPr lang="en-US" sz="2600" dirty="0"/>
              <a:t> las </a:t>
            </a:r>
            <a:r>
              <a:rPr lang="en-US" sz="2600" dirty="0" err="1"/>
              <a:t>instrucciones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el </a:t>
            </a:r>
            <a:r>
              <a:rPr lang="en-US" sz="2600" dirty="0" err="1"/>
              <a:t>cuerpo</a:t>
            </a:r>
            <a:r>
              <a:rPr lang="en-US" sz="2600" dirty="0"/>
              <a:t> del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sz="2600" dirty="0"/>
              <a:t> </a:t>
            </a:r>
            <a:r>
              <a:rPr lang="en-US" sz="2600" dirty="0" err="1"/>
              <a:t>veces</a:t>
            </a:r>
            <a:r>
              <a:rPr lang="en-US" sz="2600" dirty="0"/>
              <a:t>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DB686-FC58-0147-B5AF-7C8100647865}"/>
              </a:ext>
            </a:extLst>
          </p:cNvPr>
          <p:cNvSpPr txBox="1"/>
          <p:nvPr/>
        </p:nvSpPr>
        <p:spPr>
          <a:xfrm>
            <a:off x="454090" y="5293884"/>
            <a:ext cx="553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77CCA-28C0-9D45-8F45-64B3A17C5DC2}"/>
              </a:ext>
            </a:extLst>
          </p:cNvPr>
          <p:cNvSpPr txBox="1"/>
          <p:nvPr/>
        </p:nvSpPr>
        <p:spPr>
          <a:xfrm>
            <a:off x="454090" y="4875245"/>
            <a:ext cx="510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Karel </a:t>
            </a:r>
            <a:r>
              <a:rPr lang="en-US" sz="2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gira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 la </a:t>
            </a:r>
            <a:r>
              <a:rPr lang="en-US" sz="2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derecha</a:t>
            </a: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6E991B-506C-BE42-8871-AB75749B2134}"/>
              </a:ext>
            </a:extLst>
          </p:cNvPr>
          <p:cNvSpPr txBox="1">
            <a:spLocks/>
          </p:cNvSpPr>
          <p:nvPr/>
        </p:nvSpPr>
        <p:spPr bwMode="auto">
          <a:xfrm>
            <a:off x="152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9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2CE4C8-F2B3-8741-AB41-3AB948AB91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Repaso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x-none" sz="3600" dirty="0" err="1"/>
              <a:t>Flujo</a:t>
            </a:r>
            <a:r>
              <a:rPr lang="en-US" altLang="x-none" sz="3600" dirty="0"/>
              <a:t> de control</a:t>
            </a:r>
          </a:p>
          <a:p>
            <a:pPr lvl="1"/>
            <a:r>
              <a:rPr lang="en-US" altLang="x-none" sz="3400" dirty="0" err="1"/>
              <a:t>Ciclos</a:t>
            </a:r>
            <a:r>
              <a:rPr lang="en-US" altLang="x-none" sz="3400" dirty="0"/>
              <a:t> while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Instrucciones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condicionales</a:t>
            </a:r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5EEBD-8F05-754D-94FA-5B73E1B6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908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9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A805-25C9-8D44-92D6-19779E28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sz="3200" dirty="0"/>
              <a:t> </a:t>
            </a:r>
            <a:r>
              <a:rPr lang="en-US" sz="3200" dirty="0" err="1"/>
              <a:t>Quiero</a:t>
            </a:r>
            <a:r>
              <a:rPr lang="en-US" sz="3200" dirty="0"/>
              <a:t> que Karel se </a:t>
            </a:r>
            <a:r>
              <a:rPr lang="en-US" sz="3200" dirty="0" err="1"/>
              <a:t>mueva</a:t>
            </a:r>
            <a:r>
              <a:rPr lang="en-US" sz="3200" dirty="0"/>
              <a:t> hasta </a:t>
            </a:r>
            <a:r>
              <a:rPr lang="en-US" sz="3200" dirty="0" err="1"/>
              <a:t>llegar</a:t>
            </a:r>
            <a:r>
              <a:rPr lang="en-US" sz="3200" dirty="0"/>
              <a:t> a la pared. ¿</a:t>
            </a:r>
            <a:r>
              <a:rPr lang="en-US" sz="3200" dirty="0" err="1"/>
              <a:t>Cómo</a:t>
            </a:r>
            <a:r>
              <a:rPr lang="en-US" sz="3200" dirty="0"/>
              <a:t> lo </a:t>
            </a:r>
            <a:r>
              <a:rPr lang="en-US" sz="3200" dirty="0" err="1"/>
              <a:t>hago</a:t>
            </a:r>
            <a:r>
              <a:rPr lang="en-US" sz="32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520C-D90B-494E-AF0D-739E485AE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9800"/>
            <a:ext cx="6705600" cy="48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2503-188B-D44B-B1A2-5E4F7E9C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Podríamos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3000" dirty="0"/>
              <a:t>¡</a:t>
            </a:r>
            <a:r>
              <a:rPr lang="en-US" sz="3000" dirty="0" err="1"/>
              <a:t>Esto</a:t>
            </a:r>
            <a:r>
              <a:rPr lang="en-US" sz="3000" dirty="0"/>
              <a:t> es </a:t>
            </a:r>
            <a:r>
              <a:rPr lang="en-US" sz="3000" dirty="0" err="1"/>
              <a:t>muy</a:t>
            </a:r>
            <a:r>
              <a:rPr lang="en-US" sz="3000" dirty="0"/>
              <a:t> </a:t>
            </a:r>
            <a:r>
              <a:rPr lang="en-US" sz="3000" dirty="0" err="1"/>
              <a:t>repetitivo</a:t>
            </a:r>
            <a:r>
              <a:rPr lang="en-US" sz="3000" dirty="0"/>
              <a:t>! </a:t>
            </a:r>
            <a:r>
              <a:rPr lang="en-US" sz="3000" dirty="0" err="1"/>
              <a:t>Además</a:t>
            </a:r>
            <a:r>
              <a:rPr lang="en-US" sz="3000" dirty="0"/>
              <a:t>, </a:t>
            </a:r>
            <a:r>
              <a:rPr lang="en-US" sz="3000" dirty="0" err="1"/>
              <a:t>tal</a:t>
            </a:r>
            <a:r>
              <a:rPr lang="en-US" sz="3000" dirty="0"/>
              <a:t> </a:t>
            </a:r>
            <a:r>
              <a:rPr lang="en-US" sz="3000" dirty="0" err="1"/>
              <a:t>vez</a:t>
            </a:r>
            <a:r>
              <a:rPr lang="en-US" sz="3000" dirty="0"/>
              <a:t> no </a:t>
            </a:r>
            <a:r>
              <a:rPr lang="en-US" sz="3000" dirty="0" err="1"/>
              <a:t>sepamos</a:t>
            </a:r>
            <a:r>
              <a:rPr lang="en-US" sz="3000" dirty="0"/>
              <a:t> el ancho del </a:t>
            </a:r>
            <a:r>
              <a:rPr lang="en-US" sz="3000" dirty="0" err="1"/>
              <a:t>mundo</a:t>
            </a:r>
            <a:r>
              <a:rPr lang="en-US" sz="3000" dirty="0"/>
              <a:t>. </a:t>
            </a:r>
            <a:r>
              <a:rPr lang="en-US" sz="3000" dirty="0" err="1"/>
              <a:t>Queremos</a:t>
            </a:r>
            <a:r>
              <a:rPr lang="en-US" sz="3000" dirty="0"/>
              <a:t> un </a:t>
            </a:r>
            <a:r>
              <a:rPr lang="en-US" sz="3000" dirty="0" err="1"/>
              <a:t>programa</a:t>
            </a:r>
            <a:r>
              <a:rPr lang="en-US" sz="3000" dirty="0"/>
              <a:t> </a:t>
            </a:r>
            <a:r>
              <a:rPr lang="en-US" sz="3000" i="1" dirty="0"/>
              <a:t>general</a:t>
            </a:r>
            <a:r>
              <a:rPr lang="en-US" sz="3000" dirty="0"/>
              <a:t>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53DDE-39EF-2F4C-8EE8-07825E236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46" y="12954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4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FD69E1-BC0E-AB4F-A590-022863337B19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cambio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statement;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cuerpo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hasta que la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 sea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verdadera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MUY IMPORTANTE: </a:t>
            </a:r>
            <a:r>
              <a:rPr lang="en-US" sz="2300" dirty="0">
                <a:solidFill>
                  <a:srgbClr val="000000"/>
                </a:solidFill>
                <a:latin typeface="Calibri"/>
              </a:rPr>
              <a:t>d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urante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vuelta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del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Karel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todas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 </a:t>
            </a: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cuerpo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 </a:t>
            </a: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entonces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verifica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nuevo.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227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11241</TotalTime>
  <Words>663</Words>
  <Application>Microsoft Macintosh PowerPoint</Application>
  <PresentationFormat>On-screen Show (4:3)</PresentationFormat>
  <Paragraphs>238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Century Gothic</vt:lpstr>
      <vt:lpstr>Consolas</vt:lpstr>
      <vt:lpstr>Courier</vt:lpstr>
      <vt:lpstr>Tahoma</vt:lpstr>
      <vt:lpstr>Verdana</vt:lpstr>
      <vt:lpstr>Default Design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780</cp:revision>
  <cp:lastPrinted>2018-06-26T19:59:22Z</cp:lastPrinted>
  <dcterms:created xsi:type="dcterms:W3CDTF">2008-06-28T20:57:21Z</dcterms:created>
  <dcterms:modified xsi:type="dcterms:W3CDTF">2019-06-25T19:47:38Z</dcterms:modified>
</cp:coreProperties>
</file>